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61" r:id="rId3"/>
    <p:sldId id="262" r:id="rId4"/>
    <p:sldId id="263" r:id="rId5"/>
    <p:sldId id="258" r:id="rId6"/>
    <p:sldId id="259" r:id="rId7"/>
    <p:sldId id="256" r:id="rId8"/>
    <p:sldId id="264" r:id="rId9"/>
    <p:sldId id="267" r:id="rId10"/>
    <p:sldId id="269" r:id="rId11"/>
    <p:sldId id="270" r:id="rId12"/>
    <p:sldId id="271" r:id="rId13"/>
    <p:sldId id="272"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3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7EAF463A-BC7C-46EE-9F1E-7F377CCA4891}" type="datetimeFigureOut">
              <a:rPr lang="en-US" smtClean="0"/>
              <a:pPr/>
              <a:t>6/23/2021</a:t>
            </a:fld>
            <a:endParaRPr lang="en-US"/>
          </a:p>
        </p:txBody>
      </p:sp>
      <p:sp>
        <p:nvSpPr>
          <p:cNvPr id="17" name="Нижний колонтитул 16"/>
          <p:cNvSpPr>
            <a:spLocks noGrp="1"/>
          </p:cNvSpPr>
          <p:nvPr>
            <p:ph type="ftr" sz="quarter" idx="11"/>
          </p:nvPr>
        </p:nvSpPr>
        <p:spPr>
          <a:xfrm>
            <a:off x="2898648" y="6355080"/>
            <a:ext cx="3474720" cy="365760"/>
          </a:xfrm>
        </p:spPr>
        <p:txBody>
          <a:bodyPr/>
          <a:lstStyle/>
          <a:p>
            <a:endParaRPr lang="en-US"/>
          </a:p>
        </p:txBody>
      </p:sp>
      <p:sp>
        <p:nvSpPr>
          <p:cNvPr id="29" name="Номер слайда 28"/>
          <p:cNvSpPr>
            <a:spLocks noGrp="1"/>
          </p:cNvSpPr>
          <p:nvPr>
            <p:ph type="sldNum" sz="quarter" idx="12"/>
          </p:nvPr>
        </p:nvSpPr>
        <p:spPr>
          <a:xfrm>
            <a:off x="1216152" y="6355080"/>
            <a:ext cx="1219200" cy="365760"/>
          </a:xfrm>
        </p:spPr>
        <p:txBody>
          <a:bodyPr/>
          <a:lstStyle/>
          <a:p>
            <a:fld id="{A483448D-3A78-4528-A469-B745A65DA480}" type="slidenum">
              <a:rPr lang="en-US" smtClean="0"/>
              <a:pPr/>
              <a:t>‹#›</a:t>
            </a:fld>
            <a:endParaRPr lang="en-US"/>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7EAF463A-BC7C-46EE-9F1E-7F377CCA4891}" type="datetimeFigureOut">
              <a:rPr lang="en-US" smtClean="0"/>
              <a:pPr/>
              <a:t>6/23/2021</a:t>
            </a:fld>
            <a:endParaRPr lang="en-US"/>
          </a:p>
        </p:txBody>
      </p:sp>
      <p:sp>
        <p:nvSpPr>
          <p:cNvPr id="5" name="Нижний колонтитул 4"/>
          <p:cNvSpPr>
            <a:spLocks noGrp="1"/>
          </p:cNvSpPr>
          <p:nvPr>
            <p:ph type="ftr" sz="quarter" idx="11"/>
          </p:nvPr>
        </p:nvSpPr>
        <p:spPr>
          <a:xfrm>
            <a:off x="2898648" y="6355080"/>
            <a:ext cx="3474720" cy="365760"/>
          </a:xfrm>
        </p:spPr>
        <p:txBody>
          <a:bodyPr/>
          <a:lstStyle/>
          <a:p>
            <a:endParaRPr lang="en-US"/>
          </a:p>
        </p:txBody>
      </p:sp>
      <p:sp>
        <p:nvSpPr>
          <p:cNvPr id="6" name="Номер слайда 5"/>
          <p:cNvSpPr>
            <a:spLocks noGrp="1"/>
          </p:cNvSpPr>
          <p:nvPr>
            <p:ph type="sldNum" sz="quarter" idx="12"/>
          </p:nvPr>
        </p:nvSpPr>
        <p:spPr>
          <a:xfrm>
            <a:off x="1069848" y="6355080"/>
            <a:ext cx="1520952" cy="365760"/>
          </a:xfrm>
        </p:spPr>
        <p:txBody>
          <a:bodyPr/>
          <a:lstStyle/>
          <a:p>
            <a:fld id="{A483448D-3A78-4528-A469-B745A65DA480}" type="slidenum">
              <a:rPr lang="en-US" smtClean="0"/>
              <a:pPr/>
              <a:t>‹#›</a:t>
            </a:fld>
            <a:endParaRPr lang="en-US"/>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6/23/2021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6/23/2021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6/23/2021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6/23/2021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6/23/2021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6/23/2021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EAF463A-BC7C-46EE-9F1E-7F377CCA4891}" type="datetimeFigureOut">
              <a:rPr lang="en-US" smtClean="0"/>
              <a:pPr/>
              <a:t>6/23/2021</a:t>
            </a:fld>
            <a:endParaRPr lang="en-US"/>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483448D-3A78-4528-A469-B745A65DA480}" type="slidenum">
              <a:rPr lang="en-US" smtClean="0"/>
              <a:pPr/>
              <a:t>‹#›</a:t>
            </a:fld>
            <a:endParaRPr lang="en-US"/>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38200" y="533400"/>
            <a:ext cx="7620000" cy="63709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solidFill>
                  <a:srgbClr val="00B0F0"/>
                </a:solidFill>
                <a:effectLst>
                  <a:outerShdw blurRad="76200" dist="50800" dir="5400000" algn="tl" rotWithShape="0">
                    <a:srgbClr val="000000">
                      <a:alpha val="65000"/>
                    </a:srgbClr>
                  </a:outerShdw>
                </a:effectLst>
              </a:rPr>
              <a:t>КГКОУ ШИ 4</a:t>
            </a:r>
            <a:endParaRPr lang="ru-RU" sz="6000" b="1" spc="50" dirty="0" smtClean="0">
              <a:ln w="11430"/>
              <a:solidFill>
                <a:srgbClr val="00B0F0"/>
              </a:solidFill>
              <a:effectLst>
                <a:outerShdw blurRad="76200" dist="50800" dir="5400000" algn="tl" rotWithShape="0">
                  <a:srgbClr val="000000">
                    <a:alpha val="65000"/>
                  </a:srgbClr>
                </a:outerShdw>
              </a:effectLst>
            </a:endParaRPr>
          </a:p>
          <a:p>
            <a:pPr algn="ctr"/>
            <a:endParaRPr lang="ru-RU" sz="6000" b="1" spc="50" dirty="0" smtClean="0">
              <a:ln w="11430"/>
              <a:solidFill>
                <a:srgbClr val="FF0000"/>
              </a:solidFill>
              <a:effectLst>
                <a:outerShdw blurRad="76200" dist="50800" dir="5400000" algn="tl" rotWithShape="0">
                  <a:srgbClr val="000000">
                    <a:alpha val="65000"/>
                  </a:srgbClr>
                </a:outerShdw>
              </a:effectLst>
            </a:endParaRPr>
          </a:p>
          <a:p>
            <a:pPr algn="ctr"/>
            <a:r>
              <a:rPr lang="ru-RU" sz="6000" b="1" spc="50" dirty="0" smtClean="0">
                <a:ln w="11430"/>
                <a:solidFill>
                  <a:srgbClr val="FF0000"/>
                </a:solidFill>
                <a:effectLst>
                  <a:outerShdw blurRad="76200" dist="50800" dir="5400000" algn="tl" rotWithShape="0">
                    <a:srgbClr val="000000">
                      <a:alpha val="65000"/>
                    </a:srgbClr>
                  </a:outerShdw>
                </a:effectLst>
              </a:rPr>
              <a:t>Мастер-класс: «БОЧЧЕ </a:t>
            </a:r>
            <a:r>
              <a:rPr lang="ru-RU" sz="6000" b="1" spc="50" dirty="0" smtClean="0">
                <a:ln w="11430"/>
                <a:solidFill>
                  <a:srgbClr val="FF0000"/>
                </a:solidFill>
                <a:effectLst>
                  <a:outerShdw blurRad="76200" dist="50800" dir="5400000" algn="tl" rotWithShape="0">
                    <a:srgbClr val="000000">
                      <a:alpha val="65000"/>
                    </a:srgbClr>
                  </a:outerShdw>
                </a:effectLst>
              </a:rPr>
              <a:t>– </a:t>
            </a:r>
          </a:p>
          <a:p>
            <a:pPr algn="ctr"/>
            <a:r>
              <a:rPr lang="ru-RU" sz="6000" b="1" spc="50" dirty="0" smtClean="0">
                <a:ln w="11430"/>
                <a:solidFill>
                  <a:srgbClr val="FF0000"/>
                </a:solidFill>
                <a:effectLst>
                  <a:outerShdw blurRad="76200" dist="50800" dir="5400000" algn="tl" rotWithShape="0">
                    <a:srgbClr val="000000">
                      <a:alpha val="65000"/>
                    </a:srgbClr>
                  </a:outerShdw>
                </a:effectLst>
              </a:rPr>
              <a:t>игра для </a:t>
            </a:r>
            <a:r>
              <a:rPr lang="ru-RU" sz="6000" b="1" spc="50" dirty="0" smtClean="0">
                <a:ln w="11430"/>
                <a:solidFill>
                  <a:srgbClr val="FF0000"/>
                </a:solidFill>
                <a:effectLst>
                  <a:outerShdw blurRad="76200" dist="50800" dir="5400000" algn="tl" rotWithShape="0">
                    <a:srgbClr val="000000">
                      <a:alpha val="65000"/>
                    </a:srgbClr>
                  </a:outerShdw>
                </a:effectLst>
              </a:rPr>
              <a:t>всех»</a:t>
            </a:r>
          </a:p>
          <a:p>
            <a:pPr algn="ctr"/>
            <a:endParaRPr lang="ru-RU" sz="6000" b="1" spc="50" dirty="0" smtClean="0">
              <a:ln w="11430"/>
              <a:solidFill>
                <a:srgbClr val="FF0000"/>
              </a:solidFill>
              <a:effectLst>
                <a:outerShdw blurRad="76200" dist="50800" dir="5400000" algn="tl" rotWithShape="0">
                  <a:srgbClr val="000000">
                    <a:alpha val="65000"/>
                  </a:srgbClr>
                </a:outerShdw>
              </a:effectLst>
            </a:endParaRPr>
          </a:p>
          <a:p>
            <a:pPr algn="r"/>
            <a:r>
              <a:rPr lang="ru-RU" sz="4800" b="1" i="1" spc="50" dirty="0" smtClean="0">
                <a:ln w="11430"/>
                <a:solidFill>
                  <a:srgbClr val="00B050"/>
                </a:solidFill>
                <a:effectLst>
                  <a:outerShdw blurRad="76200" dist="50800" dir="5400000" algn="tl" rotWithShape="0">
                    <a:srgbClr val="000000">
                      <a:alpha val="65000"/>
                    </a:srgbClr>
                  </a:outerShdw>
                </a:effectLst>
              </a:rPr>
              <a:t>Учитель: Воробьева О.С.</a:t>
            </a:r>
            <a:endParaRPr lang="ru-RU" sz="4800" b="1" i="1" spc="50" dirty="0">
              <a:ln w="11430"/>
              <a:solidFill>
                <a:srgbClr val="00B05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pms.ru/Images/993a479c-baa4-456c-911c-1fe5abcd2d02.jpg"/>
          <p:cNvPicPr>
            <a:picLocks noChangeAspect="1" noChangeArrowheads="1"/>
          </p:cNvPicPr>
          <p:nvPr/>
        </p:nvPicPr>
        <p:blipFill>
          <a:blip r:embed="rId2" cstate="print"/>
          <a:srcRect/>
          <a:stretch>
            <a:fillRect/>
          </a:stretch>
        </p:blipFill>
        <p:spPr bwMode="auto">
          <a:xfrm>
            <a:off x="4419600" y="4114800"/>
            <a:ext cx="3541529" cy="2362200"/>
          </a:xfrm>
          <a:prstGeom prst="rect">
            <a:avLst/>
          </a:prstGeom>
          <a:noFill/>
        </p:spPr>
      </p:pic>
      <p:sp>
        <p:nvSpPr>
          <p:cNvPr id="2" name="Прямоугольник 1"/>
          <p:cNvSpPr/>
          <p:nvPr/>
        </p:nvSpPr>
        <p:spPr>
          <a:xfrm>
            <a:off x="1066800" y="228600"/>
            <a:ext cx="6971011" cy="646331"/>
          </a:xfrm>
          <a:prstGeom prst="rect">
            <a:avLst/>
          </a:prstGeom>
        </p:spPr>
        <p:txBody>
          <a:bodyPr wrap="none">
            <a:spAutoFit/>
          </a:bodyPr>
          <a:lstStyle/>
          <a:p>
            <a:pPr lvl="0" algn="ctr">
              <a:spcBef>
                <a:spcPct val="0"/>
              </a:spcBef>
              <a:defRPr/>
            </a:pPr>
            <a:r>
              <a:rPr lang="ru-RU" sz="3600" dirty="0" smtClean="0"/>
              <a:t>Специальная Олимпиада России</a:t>
            </a:r>
            <a:endParaRPr lang="ru-RU" sz="3600" dirty="0"/>
          </a:p>
        </p:txBody>
      </p:sp>
      <p:pic>
        <p:nvPicPr>
          <p:cNvPr id="1028" name="Picture 4" descr="http://www.depms.ru/Images/b7286c9c-1fdd-460c-938a-a5089d47da8f.jpg"/>
          <p:cNvPicPr>
            <a:picLocks noChangeAspect="1" noChangeArrowheads="1"/>
          </p:cNvPicPr>
          <p:nvPr/>
        </p:nvPicPr>
        <p:blipFill>
          <a:blip r:embed="rId3" cstate="print"/>
          <a:srcRect/>
          <a:stretch>
            <a:fillRect/>
          </a:stretch>
        </p:blipFill>
        <p:spPr bwMode="auto">
          <a:xfrm>
            <a:off x="1143000" y="914400"/>
            <a:ext cx="6657975" cy="3048001"/>
          </a:xfrm>
          <a:prstGeom prst="rect">
            <a:avLst/>
          </a:prstGeom>
          <a:noFill/>
        </p:spPr>
      </p:pic>
      <p:pic>
        <p:nvPicPr>
          <p:cNvPr id="1030" name="Picture 6" descr="https://rus.rt.com/russian/images/2016.09/original/57ceed26c461881e4b8b4609.jpg"/>
          <p:cNvPicPr>
            <a:picLocks noChangeAspect="1" noChangeArrowheads="1"/>
          </p:cNvPicPr>
          <p:nvPr/>
        </p:nvPicPr>
        <p:blipFill>
          <a:blip r:embed="rId4" cstate="print"/>
          <a:srcRect/>
          <a:stretch>
            <a:fillRect/>
          </a:stretch>
        </p:blipFill>
        <p:spPr bwMode="auto">
          <a:xfrm>
            <a:off x="685800" y="4084743"/>
            <a:ext cx="3321826" cy="23160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810000"/>
            <a:ext cx="8229600" cy="990600"/>
          </a:xfrm>
        </p:spPr>
        <p:txBody>
          <a:bodyPr>
            <a:normAutofit fontScale="90000"/>
          </a:bodyPr>
          <a:lstStyle/>
          <a:p>
            <a:r>
              <a:rPr lang="ru-RU" b="1" dirty="0" smtClean="0"/>
              <a:t>Тема занятия</a:t>
            </a:r>
            <a:r>
              <a:rPr lang="ru-RU" dirty="0" smtClean="0"/>
              <a:t>: Повышение  двигательных возможностей обучающихся с ОВЗ с помощью игры «</a:t>
            </a:r>
            <a:r>
              <a:rPr lang="ru-RU" dirty="0" err="1" smtClean="0"/>
              <a:t>Бочче</a:t>
            </a:r>
            <a:r>
              <a:rPr lang="ru-RU" dirty="0" smtClean="0"/>
              <a:t>»</a:t>
            </a:r>
            <a:br>
              <a:rPr lang="ru-RU" dirty="0" smtClean="0"/>
            </a:br>
            <a:r>
              <a:rPr lang="ru-RU" b="1" dirty="0" smtClean="0"/>
              <a:t>Цель </a:t>
            </a:r>
            <a:r>
              <a:rPr lang="ru-RU" dirty="0" smtClean="0"/>
              <a:t>данного мастер-класса трансляция опыта по организации тренировок и соревнований по спортивной игре «</a:t>
            </a:r>
            <a:r>
              <a:rPr lang="ru-RU" dirty="0" err="1" smtClean="0"/>
              <a:t>Бочче</a:t>
            </a:r>
            <a:r>
              <a:rPr lang="ru-RU" dirty="0" smtClean="0"/>
              <a:t>», показать взаимосвязь и значимость применения опыта с использованием спортивных средство во внеурочной деятельности.</a:t>
            </a:r>
            <a:endParaRPr lang="ru-RU" dirty="0"/>
          </a:p>
        </p:txBody>
      </p:sp>
      <p:sp>
        <p:nvSpPr>
          <p:cNvPr id="3" name="Содержимое 2"/>
          <p:cNvSpPr>
            <a:spLocks noGrp="1"/>
          </p:cNvSpPr>
          <p:nvPr>
            <p:ph sz="quarter" idx="1"/>
          </p:nvPr>
        </p:nvSpPr>
        <p:spPr>
          <a:xfrm>
            <a:off x="533400" y="-685800"/>
            <a:ext cx="7543800" cy="2209800"/>
          </a:xfrm>
        </p:spPr>
        <p:txBody>
          <a:bodyPr/>
          <a:lstStyle/>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19800"/>
            <a:ext cx="7772400" cy="381000"/>
          </a:xfrm>
        </p:spPr>
        <p:txBody>
          <a:bodyPr>
            <a:noAutofit/>
          </a:bodyPr>
          <a:lstStyle/>
          <a:p>
            <a:r>
              <a:rPr lang="ru-RU" sz="2400" b="1" dirty="0" smtClean="0"/>
              <a:t>Основные задачи:</a:t>
            </a:r>
            <a:r>
              <a:rPr lang="ru-RU" sz="2400" dirty="0" smtClean="0"/>
              <a:t/>
            </a:r>
            <a:br>
              <a:rPr lang="ru-RU" sz="2400" dirty="0" smtClean="0"/>
            </a:br>
            <a:r>
              <a:rPr lang="ru-RU" sz="2400" dirty="0" smtClean="0"/>
              <a:t> 1.Способствовать: формированию правильной осанки, развитию мелкой моторики, мышц кисти, развитию координационных способностей, развитию устной речи, при выполнении физических упражнений </a:t>
            </a:r>
            <a:br>
              <a:rPr lang="ru-RU" sz="2400" dirty="0" smtClean="0"/>
            </a:br>
            <a:r>
              <a:rPr lang="ru-RU" sz="2400" dirty="0" smtClean="0"/>
              <a:t>2.Развивать функцию дыхания в процессе выполнения физических упражнений.</a:t>
            </a:r>
            <a:br>
              <a:rPr lang="ru-RU" sz="2400" dirty="0" smtClean="0"/>
            </a:br>
            <a:r>
              <a:rPr lang="ru-RU" sz="2400" dirty="0" smtClean="0"/>
              <a:t>3.Формировать фонематический слух при помощи физических упражнений в процессе </a:t>
            </a:r>
            <a:br>
              <a:rPr lang="ru-RU" sz="2400" dirty="0" smtClean="0"/>
            </a:br>
            <a:r>
              <a:rPr lang="ru-RU" sz="2400" dirty="0" smtClean="0"/>
              <a:t>игры, четкость артикуляции в процессе выполнения физических упражнений,</a:t>
            </a:r>
            <a:br>
              <a:rPr lang="ru-RU" sz="2400" dirty="0" smtClean="0"/>
            </a:br>
            <a:r>
              <a:rPr lang="ru-RU" sz="2400" dirty="0" smtClean="0"/>
              <a:t>зрительно-двигательную координацию, в процессе игры.</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905000"/>
            <a:ext cx="8229600" cy="914400"/>
          </a:xfrm>
        </p:spPr>
        <p:txBody>
          <a:bodyPr>
            <a:normAutofit fontScale="90000"/>
          </a:bodyPr>
          <a:lstStyle/>
          <a:p>
            <a:r>
              <a:rPr lang="ru-RU" dirty="0" smtClean="0"/>
              <a:t>Команда школы-интерната №4 каждый год принимает участие в Специальной Олимпиаде России по спортивной игре </a:t>
            </a:r>
            <a:r>
              <a:rPr lang="ru-RU" dirty="0" err="1" smtClean="0"/>
              <a:t>Бочча</a:t>
            </a:r>
            <a:r>
              <a:rPr lang="ru-RU" dirty="0" smtClean="0"/>
              <a:t>.</a:t>
            </a:r>
            <a:endParaRPr lang="ru-RU" dirty="0"/>
          </a:p>
        </p:txBody>
      </p:sp>
      <p:pic>
        <p:nvPicPr>
          <p:cNvPr id="3074" name="Picture 2" descr="C:\Users\админ\Desktop\Все фото и видео\Новая папка (7)\Camera\IMG_20181127_153023.jpg"/>
          <p:cNvPicPr>
            <a:picLocks noChangeAspect="1" noChangeArrowheads="1"/>
          </p:cNvPicPr>
          <p:nvPr/>
        </p:nvPicPr>
        <p:blipFill>
          <a:blip r:embed="rId2" cstate="print"/>
          <a:srcRect/>
          <a:stretch>
            <a:fillRect/>
          </a:stretch>
        </p:blipFill>
        <p:spPr bwMode="auto">
          <a:xfrm>
            <a:off x="2209800" y="2819400"/>
            <a:ext cx="4953000"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3400" y="152400"/>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dirty="0" smtClean="0">
                <a:latin typeface="+mj-lt"/>
                <a:ea typeface="+mj-ea"/>
                <a:cs typeface="+mj-cs"/>
              </a:rPr>
              <a:t>Предназначение «</a:t>
            </a:r>
            <a:r>
              <a:rPr lang="ru-RU" sz="3600" dirty="0" err="1" smtClean="0">
                <a:latin typeface="+mj-lt"/>
                <a:ea typeface="+mj-ea"/>
                <a:cs typeface="+mj-cs"/>
              </a:rPr>
              <a:t>Бочче</a:t>
            </a:r>
            <a:r>
              <a:rPr lang="ru-RU" sz="3600" dirty="0" smtClean="0">
                <a:latin typeface="+mj-lt"/>
                <a:ea typeface="+mj-ea"/>
                <a:cs typeface="+mj-cs"/>
              </a:rPr>
              <a:t>»</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Прямоугольник 5"/>
          <p:cNvSpPr/>
          <p:nvPr/>
        </p:nvSpPr>
        <p:spPr>
          <a:xfrm>
            <a:off x="457200" y="0"/>
            <a:ext cx="8305800" cy="4832092"/>
          </a:xfrm>
          <a:prstGeom prst="rect">
            <a:avLst/>
          </a:prstGeom>
        </p:spPr>
        <p:txBody>
          <a:bodyPr wrap="square">
            <a:spAutoFit/>
          </a:bodyPr>
          <a:lstStyle/>
          <a:p>
            <a:endParaRPr lang="ru-RU" sz="1400" dirty="0" smtClean="0"/>
          </a:p>
          <a:p>
            <a:endParaRPr lang="ru-RU" sz="1400" dirty="0" smtClean="0"/>
          </a:p>
          <a:p>
            <a:endParaRPr lang="ru-RU" sz="1400" dirty="0" smtClean="0"/>
          </a:p>
          <a:p>
            <a:r>
              <a:rPr lang="ru-RU" sz="1400" dirty="0" err="1" smtClean="0"/>
              <a:t>Бочче</a:t>
            </a:r>
            <a:r>
              <a:rPr lang="ru-RU" sz="1400" dirty="0" smtClean="0"/>
              <a:t>. Его популярность растет с каждым годом. Еще более 7000 лет назад у древних египтян имела хождение игра. С каждым годом эта игра приобрела огромную популярность. </a:t>
            </a:r>
            <a:r>
              <a:rPr lang="ru-RU" sz="1400" dirty="0" err="1" smtClean="0"/>
              <a:t>Бочче</a:t>
            </a:r>
            <a:r>
              <a:rPr lang="ru-RU" sz="1400" dirty="0" smtClean="0"/>
              <a:t> развивалась и в Великобритании, Франции, Италии.  Современная игра </a:t>
            </a:r>
            <a:r>
              <a:rPr lang="ru-RU" sz="1400" dirty="0" err="1" smtClean="0"/>
              <a:t>бочче</a:t>
            </a:r>
            <a:r>
              <a:rPr lang="ru-RU" sz="1400" dirty="0" smtClean="0"/>
              <a:t> ,появилась в Италии 19  веке.  История  российского </a:t>
            </a:r>
            <a:r>
              <a:rPr lang="ru-RU" sz="1400" dirty="0" err="1" smtClean="0"/>
              <a:t>бочче</a:t>
            </a:r>
            <a:r>
              <a:rPr lang="ru-RU" sz="1400" dirty="0" smtClean="0"/>
              <a:t> начинается с 1991 года. По всему миру известно множество игр на открытых площадках. Основной их задачей является бросок тяжелого шара с целью попасть как можно ближе к какому-либо предмету либо же к шарам противника. </a:t>
            </a:r>
            <a:r>
              <a:rPr lang="ru-RU" sz="1400" dirty="0" err="1" smtClean="0"/>
              <a:t>Бочче</a:t>
            </a:r>
            <a:r>
              <a:rPr lang="ru-RU" sz="1400" dirty="0" smtClean="0"/>
              <a:t> является одной из самых известных и популярных  видов спорта и активного досуга.</a:t>
            </a:r>
          </a:p>
          <a:p>
            <a:r>
              <a:rPr lang="ru-RU" sz="1400" dirty="0" smtClean="0"/>
              <a:t>Содержание, форма и методические особенности позволяют рассматривать подвижную игру в качестве одного из важнейших средств физического воспитания умственно отсталых школьников. Это средство при педагогически правильном использовании становится эффективным игровым методом коррекции физических недостатков и  улучшения показателей  умственного развития школьников. </a:t>
            </a:r>
          </a:p>
          <a:p>
            <a:r>
              <a:rPr lang="ru-RU" sz="1400" dirty="0" smtClean="0"/>
              <a:t>Эта игра  с  мячом  на точность близкая к боулингу. Она предполагает участие игроков  с тяжелейшими формами  Ц.Н.С. и  </a:t>
            </a:r>
            <a:r>
              <a:rPr lang="ru-RU" sz="1400" dirty="0" err="1" smtClean="0"/>
              <a:t>трамв</a:t>
            </a:r>
            <a:r>
              <a:rPr lang="ru-RU" sz="1400" dirty="0" smtClean="0"/>
              <a:t> позвоночника воздействует  на физическое развитие и состояние  организма . Влияет на настроение  и самосознание, регулярные  занятия </a:t>
            </a:r>
            <a:r>
              <a:rPr lang="ru-RU" sz="1400" dirty="0" err="1" smtClean="0"/>
              <a:t>бочче</a:t>
            </a:r>
            <a:r>
              <a:rPr lang="ru-RU" sz="1400" dirty="0" smtClean="0"/>
              <a:t> развивают ловкость, точность, выносливость, координацию движения а  также помогает  тактически мыслить.  Не  </a:t>
            </a:r>
            <a:r>
              <a:rPr lang="ru-RU" sz="1400" dirty="0" err="1" smtClean="0"/>
              <a:t>травматично</a:t>
            </a:r>
            <a:r>
              <a:rPr lang="ru-RU" sz="1400" dirty="0" smtClean="0"/>
              <a:t>,  доступно для каждого в качестве  примера ЗОЖ и проведения досуга.</a:t>
            </a:r>
          </a:p>
          <a:p>
            <a:r>
              <a:rPr lang="ru-RU" sz="1400" dirty="0" smtClean="0"/>
              <a:t>Этот адаптивный вид спорта развивается активно.</a:t>
            </a:r>
          </a:p>
          <a:p>
            <a:endParaRPr lang="ru-RU" sz="1400" dirty="0" smtClean="0"/>
          </a:p>
          <a:p>
            <a:endParaRPr lang="ru-RU" sz="1400" dirty="0" smtClean="0"/>
          </a:p>
        </p:txBody>
      </p:sp>
      <p:pic>
        <p:nvPicPr>
          <p:cNvPr id="18434" name="Picture 2" descr="hello_html_m37e8bfb7.jpg"/>
          <p:cNvPicPr>
            <a:picLocks noChangeAspect="1" noChangeArrowheads="1"/>
          </p:cNvPicPr>
          <p:nvPr/>
        </p:nvPicPr>
        <p:blipFill>
          <a:blip r:embed="rId2" cstate="print"/>
          <a:srcRect/>
          <a:stretch>
            <a:fillRect/>
          </a:stretch>
        </p:blipFill>
        <p:spPr bwMode="auto">
          <a:xfrm>
            <a:off x="2819400" y="4476749"/>
            <a:ext cx="2971800" cy="23289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838200"/>
            <a:ext cx="7924800" cy="1384995"/>
          </a:xfrm>
          <a:prstGeom prst="rect">
            <a:avLst/>
          </a:prstGeom>
        </p:spPr>
        <p:txBody>
          <a:bodyPr wrap="square">
            <a:spAutoFit/>
          </a:bodyPr>
          <a:lstStyle/>
          <a:p>
            <a:pPr algn="just">
              <a:buNone/>
            </a:pPr>
            <a:r>
              <a:rPr lang="ru-RU" sz="1400" dirty="0" smtClean="0">
                <a:latin typeface="Times New Roman" pitchFamily="18" charset="0"/>
                <a:cs typeface="Times New Roman" pitchFamily="18" charset="0"/>
              </a:rPr>
              <a:t>Игра  «</a:t>
            </a:r>
            <a:r>
              <a:rPr lang="ru-RU" sz="1400" dirty="0" err="1" smtClean="0">
                <a:latin typeface="Times New Roman" pitchFamily="18" charset="0"/>
                <a:cs typeface="Times New Roman" pitchFamily="18" charset="0"/>
              </a:rPr>
              <a:t>Бочче</a:t>
            </a:r>
            <a:r>
              <a:rPr lang="ru-RU" sz="1400" dirty="0" smtClean="0">
                <a:latin typeface="Times New Roman" pitchFamily="18" charset="0"/>
                <a:cs typeface="Times New Roman" pitchFamily="18" charset="0"/>
              </a:rPr>
              <a:t>» - этот вид спорта не </a:t>
            </a:r>
            <a:r>
              <a:rPr lang="ru-RU" sz="1400" dirty="0" err="1" smtClean="0">
                <a:latin typeface="Times New Roman" pitchFamily="18" charset="0"/>
                <a:cs typeface="Times New Roman" pitchFamily="18" charset="0"/>
              </a:rPr>
              <a:t>травматичен</a:t>
            </a:r>
            <a:r>
              <a:rPr lang="ru-RU" sz="1400" dirty="0" smtClean="0">
                <a:latin typeface="Times New Roman" pitchFamily="18" charset="0"/>
                <a:cs typeface="Times New Roman" pitchFamily="18" charset="0"/>
              </a:rPr>
              <a:t>, им можно заниматься в любом возрасте. «</a:t>
            </a:r>
            <a:r>
              <a:rPr lang="ru-RU" sz="1400" dirty="0" err="1" smtClean="0">
                <a:latin typeface="Times New Roman" pitchFamily="18" charset="0"/>
                <a:cs typeface="Times New Roman" pitchFamily="18" charset="0"/>
              </a:rPr>
              <a:t>Бочче</a:t>
            </a:r>
            <a:r>
              <a:rPr lang="ru-RU" sz="1400" dirty="0" smtClean="0">
                <a:latin typeface="Times New Roman" pitchFamily="18" charset="0"/>
                <a:cs typeface="Times New Roman" pitchFamily="18" charset="0"/>
              </a:rPr>
              <a:t>» развивает меткость, координацию, стратегию, а также психологическую стабильность, интересный способ время провождения.</a:t>
            </a:r>
          </a:p>
          <a:p>
            <a:pPr algn="just">
              <a:buNone/>
            </a:pPr>
            <a:r>
              <a:rPr lang="ru-RU" sz="1400" dirty="0" smtClean="0">
                <a:latin typeface="Times New Roman" pitchFamily="18" charset="0"/>
                <a:cs typeface="Times New Roman" pitchFamily="18" charset="0"/>
              </a:rPr>
              <a:t>   В процессе тренировок в группе достаточно быстро складывается атмосфера соревнования, у членов команды возникает желание победить, не сопровождающееся при этом напряженной конкурентной борьбой.</a:t>
            </a:r>
          </a:p>
        </p:txBody>
      </p:sp>
      <p:sp>
        <p:nvSpPr>
          <p:cNvPr id="3" name="Заголовок 1"/>
          <p:cNvSpPr txBox="1">
            <a:spLocks/>
          </p:cNvSpPr>
          <p:nvPr/>
        </p:nvSpPr>
        <p:spPr>
          <a:xfrm>
            <a:off x="685800" y="152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dirty="0" smtClean="0">
                <a:latin typeface="+mj-lt"/>
                <a:ea typeface="+mj-ea"/>
                <a:cs typeface="+mj-cs"/>
              </a:rPr>
              <a:t>Доступность игры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Users\админ\Desktop\Все фото и видео\Новая папка (10)\IMG_20181127_104245.jpg"/>
          <p:cNvPicPr>
            <a:picLocks noChangeAspect="1" noChangeArrowheads="1"/>
          </p:cNvPicPr>
          <p:nvPr/>
        </p:nvPicPr>
        <p:blipFill>
          <a:blip r:embed="rId2" cstate="print"/>
          <a:srcRect/>
          <a:stretch>
            <a:fillRect/>
          </a:stretch>
        </p:blipFill>
        <p:spPr bwMode="auto">
          <a:xfrm>
            <a:off x="2362200" y="2209800"/>
            <a:ext cx="5283200" cy="3962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524000"/>
            <a:ext cx="7696200" cy="2462213"/>
          </a:xfrm>
          <a:prstGeom prst="rect">
            <a:avLst/>
          </a:prstGeom>
        </p:spPr>
        <p:txBody>
          <a:bodyPr wrap="square">
            <a:spAutoFit/>
          </a:bodyPr>
          <a:lstStyle/>
          <a:p>
            <a:pPr algn="just"/>
            <a:r>
              <a:rPr lang="ru-RU" sz="1400" dirty="0" smtClean="0">
                <a:latin typeface="Times New Roman" pitchFamily="18" charset="0"/>
                <a:cs typeface="Times New Roman" pitchFamily="18" charset="0"/>
              </a:rPr>
              <a:t> Жребий определяет игрока, бросающего стартовый шар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 Следующим броском игрок стремится разместить свой шар как можно ближе к стартовому. Следующий игрок бросает свой шар так, чтобы его шар оказался ближе к стартовому. При этом разрешается выбивать шары противника на дальние позиции. При игре командами сначала бросает игрок команды, вытянувший жребий, потом игрок следующей команды, далее броски выполняют игроки той команды чьи шары находятся дольше от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 пока их шар не окажется ближе. </a:t>
            </a:r>
          </a:p>
          <a:p>
            <a:pPr algn="just"/>
            <a:r>
              <a:rPr lang="ru-RU" sz="1400" dirty="0" smtClean="0">
                <a:latin typeface="Times New Roman" pitchFamily="18" charset="0"/>
                <a:cs typeface="Times New Roman" pitchFamily="18" charset="0"/>
              </a:rPr>
              <a:t>После вбрасывания всех шаров игроки определяют, чьи шары располагаются ближе к стартовому, и начисляют очки. Сколько шаров находится ближе к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 столько очков и получает команда победителей. Эта команда выигрывает партию и получает право на первый бросок в следующей партии. Количество партий определяют играющие. По результатам всех партий определяется победитель турнира.</a:t>
            </a:r>
            <a:endParaRPr lang="ru-RU" sz="1400" dirty="0"/>
          </a:p>
        </p:txBody>
      </p:sp>
      <p:sp>
        <p:nvSpPr>
          <p:cNvPr id="6" name="Заголовок 1"/>
          <p:cNvSpPr txBox="1">
            <a:spLocks/>
          </p:cNvSpPr>
          <p:nvPr/>
        </p:nvSpPr>
        <p:spPr>
          <a:xfrm>
            <a:off x="685800" y="152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mj-lt"/>
                <a:ea typeface="+mj-ea"/>
                <a:cs typeface="+mj-cs"/>
              </a:rPr>
              <a:t>Правила игры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1066800" y="914400"/>
            <a:ext cx="7543800" cy="646331"/>
          </a:xfrm>
          <a:prstGeom prst="rect">
            <a:avLst/>
          </a:prstGeom>
        </p:spPr>
        <p:txBody>
          <a:bodyPr wrap="square">
            <a:spAutoFit/>
          </a:bodyPr>
          <a:lstStyle/>
          <a:p>
            <a:r>
              <a:rPr lang="ru-RU" dirty="0" smtClean="0"/>
              <a:t> Цель игры - расположить свои шары ближе к «</a:t>
            </a:r>
            <a:r>
              <a:rPr lang="ru-RU" dirty="0" err="1" smtClean="0"/>
              <a:t>паллино</a:t>
            </a:r>
            <a:r>
              <a:rPr lang="ru-RU" dirty="0" smtClean="0"/>
              <a:t>» по сравнению с шарами противника.</a:t>
            </a:r>
            <a:endParaRPr lang="ru-RU" dirty="0"/>
          </a:p>
        </p:txBody>
      </p:sp>
      <p:pic>
        <p:nvPicPr>
          <p:cNvPr id="1027" name="Picture 3" descr="C:\Users\админ\Desktop\Все фото и видео\айфон 2020 фото\Физическая культура ши4 2020 г\EAJT3684.JPG"/>
          <p:cNvPicPr>
            <a:picLocks noChangeAspect="1" noChangeArrowheads="1"/>
          </p:cNvPicPr>
          <p:nvPr/>
        </p:nvPicPr>
        <p:blipFill>
          <a:blip r:embed="rId2" cstate="print"/>
          <a:srcRect/>
          <a:stretch>
            <a:fillRect/>
          </a:stretch>
        </p:blipFill>
        <p:spPr bwMode="auto">
          <a:xfrm>
            <a:off x="4953000" y="3810000"/>
            <a:ext cx="3505200" cy="2476500"/>
          </a:xfrm>
          <a:prstGeom prst="rect">
            <a:avLst/>
          </a:prstGeom>
          <a:noFill/>
        </p:spPr>
      </p:pic>
      <p:pic>
        <p:nvPicPr>
          <p:cNvPr id="1028" name="Picture 4" descr="C:\Users\админ\Desktop\Все фото и видео\айфон 2020 фото\Физическая культура ши4 2020 г\FHKT7497.JPG"/>
          <p:cNvPicPr>
            <a:picLocks noChangeAspect="1" noChangeArrowheads="1"/>
          </p:cNvPicPr>
          <p:nvPr/>
        </p:nvPicPr>
        <p:blipFill>
          <a:blip r:embed="rId3" cstate="print"/>
          <a:srcRect/>
          <a:stretch>
            <a:fillRect/>
          </a:stretch>
        </p:blipFill>
        <p:spPr bwMode="auto">
          <a:xfrm>
            <a:off x="533400" y="4038600"/>
            <a:ext cx="4165600" cy="228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438400" y="2819400"/>
            <a:ext cx="3733800" cy="1477990"/>
          </a:xfrm>
          <a:prstGeom prst="rect">
            <a:avLst/>
          </a:prstGeom>
          <a:noFill/>
          <a:ln w="9525">
            <a:noFill/>
            <a:miter lim="800000"/>
            <a:headEnd/>
            <a:tailEnd/>
          </a:ln>
        </p:spPr>
      </p:pic>
      <p:sp>
        <p:nvSpPr>
          <p:cNvPr id="15363" name="Rectangle 3"/>
          <p:cNvSpPr>
            <a:spLocks noChangeArrowheads="1"/>
          </p:cNvSpPr>
          <p:nvPr/>
        </p:nvSpPr>
        <p:spPr bwMode="auto">
          <a:xfrm>
            <a:off x="381000" y="762000"/>
            <a:ext cx="8534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Площадка.</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Площадка в ширину – 4 метра, в длину – 20 метров. Поверхность может быть земляной, глиняной, травяной, искусственной или из каменной пыли, однако на ней не должно быть никаких преград, постоянных или временных, которые бы мешали свободному движению шаров или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Стены площадки – боковые и торцевые стены, которые должны быть сделаны из любого жесткого материала (из дерева или плексигласа). Высота торцевой стены – один метр. Высота боковой стены – не меньше диаметра мяча.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Площадка должна иметь 3 метки: первая расположена на 3.05 метра от каждой торцевой стены (две стартовые линии), вторая расположена на середине площадки (минимальная дистанция, за которую надо бросать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начале каждого тура)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667000" y="152400"/>
            <a:ext cx="4046301" cy="646331"/>
          </a:xfrm>
          <a:prstGeom prst="rect">
            <a:avLst/>
          </a:prstGeom>
        </p:spPr>
        <p:txBody>
          <a:bodyPr wrap="none">
            <a:spAutoFit/>
          </a:bodyPr>
          <a:lstStyle/>
          <a:p>
            <a:r>
              <a:rPr lang="ru-RU" sz="3600" dirty="0" smtClean="0"/>
              <a:t>Размеры площадки</a:t>
            </a:r>
            <a:endParaRPr lang="ru-RU" sz="3600" dirty="0"/>
          </a:p>
        </p:txBody>
      </p:sp>
      <p:pic>
        <p:nvPicPr>
          <p:cNvPr id="5" name="Рисунок 4" descr="IMG_4180.JPG"/>
          <p:cNvPicPr>
            <a:picLocks noChangeAspect="1"/>
          </p:cNvPicPr>
          <p:nvPr/>
        </p:nvPicPr>
        <p:blipFill>
          <a:blip r:embed="rId3" cstate="print"/>
          <a:stretch>
            <a:fillRect/>
          </a:stretch>
        </p:blipFill>
        <p:spPr>
          <a:xfrm>
            <a:off x="762000" y="4343400"/>
            <a:ext cx="3048000" cy="2286000"/>
          </a:xfrm>
          <a:prstGeom prst="rect">
            <a:avLst/>
          </a:prstGeom>
        </p:spPr>
      </p:pic>
      <p:pic>
        <p:nvPicPr>
          <p:cNvPr id="6" name="Содержимое 4" descr="DSC_0129_1.jpg"/>
          <p:cNvPicPr>
            <a:picLocks/>
          </p:cNvPicPr>
          <p:nvPr/>
        </p:nvPicPr>
        <p:blipFill>
          <a:blip r:embed="rId4" cstate="print"/>
          <a:srcRect/>
          <a:stretch>
            <a:fillRect/>
          </a:stretch>
        </p:blipFill>
        <p:spPr bwMode="auto">
          <a:xfrm>
            <a:off x="5257800" y="4419600"/>
            <a:ext cx="2971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85800" y="1143000"/>
            <a:ext cx="77724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Шары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бочче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могут быть изготовлены из дерева или пластмассы и должны быть одинаковые по размеру, кроме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Размер (диаметр) их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107 мм до 110 мм. Цвета шаров могут быть любые, 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бочче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одной команды должны ясно отличаться от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бочче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другой команды (например, у одной команды четыре красных шара, а у другой – четыре зеленых).</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Диаметр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не больше 63 мм или меньше 48 мм. Цвет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должен ясно отличаться от всех остальных мячей.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667000" y="152400"/>
            <a:ext cx="3906839" cy="646331"/>
          </a:xfrm>
          <a:prstGeom prst="rect">
            <a:avLst/>
          </a:prstGeom>
        </p:spPr>
        <p:txBody>
          <a:bodyPr wrap="none">
            <a:spAutoFit/>
          </a:bodyPr>
          <a:lstStyle/>
          <a:p>
            <a:r>
              <a:rPr lang="ru-RU" sz="3600" dirty="0" smtClean="0"/>
              <a:t>Шары для «</a:t>
            </a:r>
            <a:r>
              <a:rPr lang="ru-RU" sz="3600" dirty="0" err="1" smtClean="0"/>
              <a:t>Бочче</a:t>
            </a:r>
            <a:r>
              <a:rPr lang="ru-RU" sz="3600" dirty="0" smtClean="0"/>
              <a:t>»</a:t>
            </a:r>
            <a:endParaRPr lang="ru-RU" sz="3600" dirty="0"/>
          </a:p>
        </p:txBody>
      </p:sp>
      <p:pic>
        <p:nvPicPr>
          <p:cNvPr id="16387" name="Picture 3" descr="https://data3.proshkolu.ru/content/media/pic/std/3000000/2610000/2609167-ad7b43760ef7046c.jpg"/>
          <p:cNvPicPr>
            <a:picLocks noChangeAspect="1" noChangeArrowheads="1"/>
          </p:cNvPicPr>
          <p:nvPr/>
        </p:nvPicPr>
        <p:blipFill>
          <a:blip r:embed="rId2" cstate="print"/>
          <a:srcRect/>
          <a:stretch>
            <a:fillRect/>
          </a:stretch>
        </p:blipFill>
        <p:spPr bwMode="auto">
          <a:xfrm>
            <a:off x="2362200" y="2971800"/>
            <a:ext cx="3867150" cy="3429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219200"/>
          </a:xfrm>
        </p:spPr>
        <p:txBody>
          <a:bodyPr>
            <a:normAutofit/>
          </a:bodyPr>
          <a:lstStyle/>
          <a:p>
            <a:r>
              <a:rPr lang="ru-RU" sz="3600" dirty="0" smtClean="0"/>
              <a:t>Измерения</a:t>
            </a:r>
            <a:endParaRPr lang="ru-RU" sz="3600" dirty="0"/>
          </a:p>
        </p:txBody>
      </p:sp>
      <p:sp>
        <p:nvSpPr>
          <p:cNvPr id="1025" name="Rectangle 1"/>
          <p:cNvSpPr>
            <a:spLocks noChangeArrowheads="1"/>
          </p:cNvSpPr>
          <p:nvPr/>
        </p:nvSpPr>
        <p:spPr bwMode="auto">
          <a:xfrm>
            <a:off x="381000" y="1447800"/>
            <a:ext cx="46482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Измерение производится от центра боковой части мяча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бочче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до центра верхней части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измерение «от живота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Бочче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головы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Паллино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Рисунок 18"/>
          <p:cNvPicPr>
            <a:picLocks noChangeAspect="1" noChangeArrowheads="1"/>
          </p:cNvPicPr>
          <p:nvPr/>
        </p:nvPicPr>
        <p:blipFill>
          <a:blip r:embed="rId2" cstate="print"/>
          <a:srcRect/>
          <a:stretch>
            <a:fillRect/>
          </a:stretch>
        </p:blipFill>
        <p:spPr bwMode="auto">
          <a:xfrm>
            <a:off x="5105400" y="1219200"/>
            <a:ext cx="3200400" cy="747386"/>
          </a:xfrm>
          <a:prstGeom prst="rect">
            <a:avLst/>
          </a:prstGeom>
          <a:noFill/>
          <a:ln w="9525">
            <a:noFill/>
            <a:miter lim="800000"/>
            <a:headEnd/>
            <a:tailEnd/>
          </a:ln>
        </p:spPr>
      </p:pic>
      <p:pic>
        <p:nvPicPr>
          <p:cNvPr id="7" name="Рисунок 6" descr="IMG_4944.JPG"/>
          <p:cNvPicPr>
            <a:picLocks noChangeAspect="1"/>
          </p:cNvPicPr>
          <p:nvPr/>
        </p:nvPicPr>
        <p:blipFill>
          <a:blip r:embed="rId3" cstate="print"/>
          <a:stretch>
            <a:fillRect/>
          </a:stretch>
        </p:blipFill>
        <p:spPr>
          <a:xfrm rot="5400000">
            <a:off x="5886450" y="4705350"/>
            <a:ext cx="2286000" cy="1714500"/>
          </a:xfrm>
          <a:prstGeom prst="rect">
            <a:avLst/>
          </a:prstGeom>
        </p:spPr>
      </p:pic>
      <p:pic>
        <p:nvPicPr>
          <p:cNvPr id="1028" name="Picture 4" descr="https://files.boulstory.ru/8647/3146-preview-IMG_5606.jpg"/>
          <p:cNvPicPr>
            <a:picLocks noChangeAspect="1" noChangeArrowheads="1"/>
          </p:cNvPicPr>
          <p:nvPr/>
        </p:nvPicPr>
        <p:blipFill>
          <a:blip r:embed="rId4" cstate="print"/>
          <a:srcRect/>
          <a:stretch>
            <a:fillRect/>
          </a:stretch>
        </p:blipFill>
        <p:spPr bwMode="auto">
          <a:xfrm>
            <a:off x="762000" y="2895600"/>
            <a:ext cx="3962400" cy="2971800"/>
          </a:xfrm>
          <a:prstGeom prst="rect">
            <a:avLst/>
          </a:prstGeom>
          <a:noFill/>
        </p:spPr>
      </p:pic>
      <p:pic>
        <p:nvPicPr>
          <p:cNvPr id="8" name="Рисунок 33"/>
          <p:cNvPicPr>
            <a:picLocks noChangeAspect="1" noChangeArrowheads="1"/>
          </p:cNvPicPr>
          <p:nvPr/>
        </p:nvPicPr>
        <p:blipFill>
          <a:blip r:embed="rId5" cstate="print"/>
          <a:srcRect/>
          <a:stretch>
            <a:fillRect/>
          </a:stretch>
        </p:blipFill>
        <p:spPr bwMode="auto">
          <a:xfrm>
            <a:off x="5562600" y="2971800"/>
            <a:ext cx="2362200" cy="1221138"/>
          </a:xfrm>
          <a:prstGeom prst="rect">
            <a:avLst/>
          </a:prstGeom>
          <a:noFill/>
        </p:spPr>
      </p:pic>
      <p:sp>
        <p:nvSpPr>
          <p:cNvPr id="9" name="Прямоугольник 8"/>
          <p:cNvSpPr/>
          <p:nvPr/>
        </p:nvSpPr>
        <p:spPr>
          <a:xfrm>
            <a:off x="4724400" y="2590800"/>
            <a:ext cx="4572000" cy="307777"/>
          </a:xfrm>
          <a:prstGeom prst="rect">
            <a:avLst/>
          </a:prstGeom>
        </p:spPr>
        <p:txBody>
          <a:bodyPr>
            <a:spAutoFit/>
          </a:bodyPr>
          <a:lstStyle/>
          <a:p>
            <a:pPr lvl="0" indent="449263" fontAlgn="base">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Примеры расположения мячей в конце туров</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09600" y="228600"/>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mj-lt"/>
                <a:ea typeface="+mj-ea"/>
                <a:cs typeface="+mj-cs"/>
              </a:rPr>
              <a:t>Виды бросков</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58" name="Picture 2" descr="https://pbs.twimg.com/media/Dd8f8nAV4AAXuzu.jpg:large"/>
          <p:cNvPicPr>
            <a:picLocks noChangeAspect="1" noChangeArrowheads="1"/>
          </p:cNvPicPr>
          <p:nvPr/>
        </p:nvPicPr>
        <p:blipFill>
          <a:blip r:embed="rId2" cstate="print"/>
          <a:srcRect b="41812"/>
          <a:stretch>
            <a:fillRect/>
          </a:stretch>
        </p:blipFill>
        <p:spPr bwMode="auto">
          <a:xfrm>
            <a:off x="5181600" y="3352800"/>
            <a:ext cx="3200400" cy="2800350"/>
          </a:xfrm>
          <a:prstGeom prst="rect">
            <a:avLst/>
          </a:prstGeom>
          <a:noFill/>
        </p:spPr>
      </p:pic>
      <p:pic>
        <p:nvPicPr>
          <p:cNvPr id="5" name="Рисунок 4" descr="IMG_4972.JPG"/>
          <p:cNvPicPr>
            <a:picLocks noChangeAspect="1"/>
          </p:cNvPicPr>
          <p:nvPr/>
        </p:nvPicPr>
        <p:blipFill>
          <a:blip r:embed="rId3" cstate="print"/>
          <a:stretch>
            <a:fillRect/>
          </a:stretch>
        </p:blipFill>
        <p:spPr>
          <a:xfrm>
            <a:off x="609600" y="3657600"/>
            <a:ext cx="3327400" cy="2495550"/>
          </a:xfrm>
          <a:prstGeom prst="rect">
            <a:avLst/>
          </a:prstGeom>
        </p:spPr>
      </p:pic>
      <p:sp>
        <p:nvSpPr>
          <p:cNvPr id="6" name="Прямоугольник 5"/>
          <p:cNvSpPr/>
          <p:nvPr/>
        </p:nvSpPr>
        <p:spPr>
          <a:xfrm>
            <a:off x="685800" y="914400"/>
            <a:ext cx="7239000" cy="954107"/>
          </a:xfrm>
          <a:prstGeom prst="rect">
            <a:avLst/>
          </a:prstGeom>
        </p:spPr>
        <p:txBody>
          <a:bodyPr wrap="square">
            <a:spAutoFit/>
          </a:bodyPr>
          <a:lstStyle/>
          <a:p>
            <a:r>
              <a:rPr lang="ru-RU" sz="1400" b="1" dirty="0" smtClean="0">
                <a:latin typeface="Times New Roman" pitchFamily="18" charset="0"/>
                <a:cs typeface="Times New Roman" pitchFamily="18" charset="0"/>
              </a:rPr>
              <a:t>«</a:t>
            </a:r>
            <a:r>
              <a:rPr lang="ru-RU" sz="1400" b="1" dirty="0" err="1" smtClean="0">
                <a:latin typeface="Times New Roman" pitchFamily="18" charset="0"/>
                <a:cs typeface="Times New Roman" pitchFamily="18" charset="0"/>
              </a:rPr>
              <a:t>пунто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подкат своего шара как можно ближе к шарику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a:t>
            </a:r>
            <a:r>
              <a:rPr lang="ru-RU" sz="1400" b="1" dirty="0" err="1" smtClean="0">
                <a:latin typeface="Times New Roman" pitchFamily="18" charset="0"/>
                <a:cs typeface="Times New Roman" pitchFamily="18" charset="0"/>
              </a:rPr>
              <a:t>раффа</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сильный бросок на выбивание других шаров или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a:t>
            </a:r>
            <a:r>
              <a:rPr lang="ru-RU" sz="1400" b="1" dirty="0" err="1" smtClean="0">
                <a:latin typeface="Times New Roman" pitchFamily="18" charset="0"/>
                <a:cs typeface="Times New Roman" pitchFamily="18" charset="0"/>
              </a:rPr>
              <a:t>воло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броски на выбивание с лёта, при которых брошенный шар ударяет другой шар или "</a:t>
            </a:r>
            <a:r>
              <a:rPr lang="ru-RU" sz="1400" dirty="0" err="1" smtClean="0">
                <a:latin typeface="Times New Roman" pitchFamily="18" charset="0"/>
                <a:cs typeface="Times New Roman" pitchFamily="18" charset="0"/>
              </a:rPr>
              <a:t>паллино</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7" name="Прямоугольник 6"/>
          <p:cNvSpPr/>
          <p:nvPr/>
        </p:nvSpPr>
        <p:spPr>
          <a:xfrm>
            <a:off x="457200" y="1997839"/>
            <a:ext cx="7543800" cy="1169551"/>
          </a:xfrm>
          <a:prstGeom prst="rect">
            <a:avLst/>
          </a:prstGeom>
        </p:spPr>
        <p:txBody>
          <a:bodyPr wrap="square">
            <a:spAutoFit/>
          </a:bodyPr>
          <a:lstStyle/>
          <a:p>
            <a:pPr lvl="0" indent="449263"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В Специальной Олимпиаде применяется бросок  «</a:t>
            </a:r>
            <a:r>
              <a:rPr lang="ru-RU" sz="1400" dirty="0" err="1" smtClean="0">
                <a:latin typeface="Times New Roman" pitchFamily="18" charset="0"/>
                <a:ea typeface="Times New Roman" pitchFamily="18" charset="0"/>
                <a:cs typeface="Times New Roman" pitchFamily="18" charset="0"/>
              </a:rPr>
              <a:t>пунто</a:t>
            </a:r>
            <a:r>
              <a:rPr lang="ru-RU" sz="1400" dirty="0" smtClean="0">
                <a:latin typeface="Times New Roman" pitchFamily="18" charset="0"/>
                <a:ea typeface="Times New Roman" pitchFamily="18" charset="0"/>
                <a:cs typeface="Times New Roman" pitchFamily="18" charset="0"/>
              </a:rPr>
              <a:t>». </a:t>
            </a:r>
            <a:endParaRPr lang="en-US" sz="1400" dirty="0" smtClean="0">
              <a:latin typeface="Times New Roman" pitchFamily="18" charset="0"/>
              <a:ea typeface="Times New Roman" pitchFamily="18" charset="0"/>
              <a:cs typeface="Times New Roman" pitchFamily="18" charset="0"/>
            </a:endParaRPr>
          </a:p>
          <a:p>
            <a:pPr lvl="0" indent="449263"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Броски «</a:t>
            </a:r>
            <a:r>
              <a:rPr lang="ru-RU" sz="1400" dirty="0" err="1" smtClean="0">
                <a:latin typeface="Times New Roman" pitchFamily="18" charset="0"/>
                <a:ea typeface="Times New Roman" pitchFamily="18" charset="0"/>
                <a:cs typeface="Times New Roman" pitchFamily="18" charset="0"/>
              </a:rPr>
              <a:t>раффа</a:t>
            </a:r>
            <a:r>
              <a:rPr lang="ru-RU" sz="1400" dirty="0" smtClean="0">
                <a:latin typeface="Times New Roman" pitchFamily="18" charset="0"/>
                <a:ea typeface="Times New Roman" pitchFamily="18" charset="0"/>
                <a:cs typeface="Times New Roman" pitchFamily="18" charset="0"/>
              </a:rPr>
              <a:t>» и «</a:t>
            </a:r>
            <a:r>
              <a:rPr lang="ru-RU" sz="1400" dirty="0" err="1" smtClean="0">
                <a:latin typeface="Times New Roman" pitchFamily="18" charset="0"/>
                <a:ea typeface="Times New Roman" pitchFamily="18" charset="0"/>
                <a:cs typeface="Times New Roman" pitchFamily="18" charset="0"/>
              </a:rPr>
              <a:t>волло</a:t>
            </a:r>
            <a:r>
              <a:rPr lang="ru-RU" sz="1400" dirty="0" smtClean="0">
                <a:latin typeface="Times New Roman" pitchFamily="18" charset="0"/>
                <a:ea typeface="Times New Roman" pitchFamily="18" charset="0"/>
                <a:cs typeface="Times New Roman" pitchFamily="18" charset="0"/>
              </a:rPr>
              <a:t>» выполняются на площадке с более сложной разметкой, имеющей другие размеры: длина площадки может варьироваться от 24,0 до 26,5 м, а ширина от 3,8 до 4,5 м. Идеальные размеры, рекомендуемые для международных соревнований - 4,5 </a:t>
            </a:r>
            <a:r>
              <a:rPr lang="ru-RU" sz="1400" dirty="0" err="1" smtClean="0">
                <a:latin typeface="Times New Roman" pitchFamily="18" charset="0"/>
                <a:ea typeface="Times New Roman" pitchFamily="18" charset="0"/>
                <a:cs typeface="Times New Roman" pitchFamily="18" charset="0"/>
              </a:rPr>
              <a:t>х</a:t>
            </a:r>
            <a:r>
              <a:rPr lang="ru-RU" sz="1400" dirty="0" smtClean="0">
                <a:latin typeface="Times New Roman" pitchFamily="18" charset="0"/>
                <a:ea typeface="Times New Roman" pitchFamily="18" charset="0"/>
                <a:cs typeface="Times New Roman" pitchFamily="18" charset="0"/>
              </a:rPr>
              <a:t> 26,5 м.  </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0" y="2103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685800" y="1600200"/>
            <a:ext cx="7696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Одиночные соревнования (один игрок в команде).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Парные соревнования (два игрока в команде).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Командные соревнования (четыре игрока в команде).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Парные соревнования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Unified Sports</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(Объединенного Спорта).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Командные соревнования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Unified Sports</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(Объединенного Спорта) (четыре игрока в команде)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371600" y="381000"/>
            <a:ext cx="6514925" cy="646331"/>
          </a:xfrm>
          <a:prstGeom prst="rect">
            <a:avLst/>
          </a:prstGeom>
        </p:spPr>
        <p:txBody>
          <a:bodyPr wrap="none">
            <a:spAutoFit/>
          </a:bodyPr>
          <a:lstStyle/>
          <a:p>
            <a:pPr lvl="0" algn="ctr">
              <a:spcBef>
                <a:spcPct val="0"/>
              </a:spcBef>
              <a:defRPr/>
            </a:pPr>
            <a:r>
              <a:rPr lang="ru-RU" sz="3600" dirty="0" smtClean="0"/>
              <a:t>Официальные виды программы</a:t>
            </a:r>
            <a:endParaRPr lang="ru-RU" sz="3600" dirty="0"/>
          </a:p>
        </p:txBody>
      </p:sp>
      <p:pic>
        <p:nvPicPr>
          <p:cNvPr id="7" name="Рисунок 6" descr="IMG_4355.JPG"/>
          <p:cNvPicPr>
            <a:picLocks noChangeAspect="1"/>
          </p:cNvPicPr>
          <p:nvPr/>
        </p:nvPicPr>
        <p:blipFill>
          <a:blip r:embed="rId2" cstate="print"/>
          <a:stretch>
            <a:fillRect/>
          </a:stretch>
        </p:blipFill>
        <p:spPr>
          <a:xfrm>
            <a:off x="5562600" y="3276600"/>
            <a:ext cx="3200400" cy="2400300"/>
          </a:xfrm>
          <a:prstGeom prst="rect">
            <a:avLst/>
          </a:prstGeom>
        </p:spPr>
      </p:pic>
      <p:pic>
        <p:nvPicPr>
          <p:cNvPr id="10" name="Рисунок 9" descr="IMG_4351.JPG"/>
          <p:cNvPicPr>
            <a:picLocks noChangeAspect="1"/>
          </p:cNvPicPr>
          <p:nvPr/>
        </p:nvPicPr>
        <p:blipFill>
          <a:blip r:embed="rId3" cstate="print"/>
          <a:stretch>
            <a:fillRect/>
          </a:stretch>
        </p:blipFill>
        <p:spPr>
          <a:xfrm>
            <a:off x="685800" y="3200400"/>
            <a:ext cx="3429000" cy="2571750"/>
          </a:xfrm>
          <a:prstGeom prst="rect">
            <a:avLst/>
          </a:prstGeom>
        </p:spPr>
      </p:pic>
      <p:pic>
        <p:nvPicPr>
          <p:cNvPr id="9" name="Рисунок 8" descr="IMG_4176.JPG"/>
          <p:cNvPicPr>
            <a:picLocks noChangeAspect="1"/>
          </p:cNvPicPr>
          <p:nvPr/>
        </p:nvPicPr>
        <p:blipFill>
          <a:blip r:embed="rId4" cstate="print"/>
          <a:stretch>
            <a:fillRect/>
          </a:stretch>
        </p:blipFill>
        <p:spPr>
          <a:xfrm>
            <a:off x="3124200" y="4648200"/>
            <a:ext cx="2946400" cy="2209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370</TotalTime>
  <Words>924</Words>
  <Application>Microsoft Office PowerPoint</Application>
  <PresentationFormat>Экран (4:3)</PresentationFormat>
  <Paragraphs>48</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Bookman Old Style</vt:lpstr>
      <vt:lpstr>Calibri</vt:lpstr>
      <vt:lpstr>Cambria</vt:lpstr>
      <vt:lpstr>Gill Sans MT</vt:lpstr>
      <vt:lpstr>Times New Roman</vt:lpstr>
      <vt:lpstr>Wingdings</vt:lpstr>
      <vt:lpstr>Wingdings 3</vt:lpstr>
      <vt:lpstr>Начальная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Измерения</vt:lpstr>
      <vt:lpstr>Презентация PowerPoint</vt:lpstr>
      <vt:lpstr>Презентация PowerPoint</vt:lpstr>
      <vt:lpstr>Презентация PowerPoint</vt:lpstr>
      <vt:lpstr>Тема занятия: Повышение  двигательных возможностей обучающихся с ОВЗ с помощью игры «Бочче» Цель данного мастер-класса трансляция опыта по организации тренировок и соревнований по спортивной игре «Бочче», показать взаимосвязь и значимость применения опыта с использованием спортивных средство во внеурочной деятельности.</vt:lpstr>
      <vt:lpstr>Основные задачи:  1.Способствовать: формированию правильной осанки, развитию мелкой моторики, мышц кисти, развитию координационных способностей, развитию устной речи, при выполнении физических упражнений  2.Развивать функцию дыхания в процессе выполнения физических упражнений. 3.Формировать фонематический слух при помощи физических упражнений в процессе  игры, четкость артикуляции в процессе выполнения физических упражнений, зрительно-двигательную координацию, в процессе игры.</vt:lpstr>
      <vt:lpstr>Команда школы-интерната №4 каждый год принимает участие в Специальной Олимпиаде России по спортивной игре Бочча.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Измерения</dc:title>
  <dc:creator>User</dc:creator>
  <cp:lastModifiedBy>user</cp:lastModifiedBy>
  <cp:revision>61</cp:revision>
  <dcterms:created xsi:type="dcterms:W3CDTF">2020-10-19T15:36:29Z</dcterms:created>
  <dcterms:modified xsi:type="dcterms:W3CDTF">2021-06-22T22:42:19Z</dcterms:modified>
</cp:coreProperties>
</file>